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Playfair Display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Abril Fatface"/>
      <p:regular r:id="rId67"/>
    </p:embeddedFont>
    <p:embeddedFont>
      <p:font typeface="Montserrat Light"/>
      <p:regular r:id="rId68"/>
      <p:bold r:id="rId69"/>
      <p:italic r:id="rId70"/>
      <p:boldItalic r:id="rId71"/>
    </p:embeddedFont>
    <p:embeddedFont>
      <p:font typeface="Alegreya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Hülya Lasc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Alegreya-bold.fntdata"/><Relationship Id="rId72" Type="http://schemas.openxmlformats.org/officeDocument/2006/relationships/font" Target="fonts/Alegreya-regular.fntdata"/><Relationship Id="rId31" Type="http://schemas.openxmlformats.org/officeDocument/2006/relationships/slide" Target="slides/slide25.xml"/><Relationship Id="rId75" Type="http://schemas.openxmlformats.org/officeDocument/2006/relationships/font" Target="fonts/Alegreya-boldItalic.fntdata"/><Relationship Id="rId30" Type="http://schemas.openxmlformats.org/officeDocument/2006/relationships/slide" Target="slides/slide24.xml"/><Relationship Id="rId74" Type="http://schemas.openxmlformats.org/officeDocument/2006/relationships/font" Target="fonts/Alegreya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ontserratLight-boldItalic.fntdata"/><Relationship Id="rId70" Type="http://schemas.openxmlformats.org/officeDocument/2006/relationships/font" Target="fonts/MontserratLight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layfairDisplay-boldItalic.fntdata"/><Relationship Id="rId61" Type="http://schemas.openxmlformats.org/officeDocument/2006/relationships/font" Target="fonts/PlayfairDisplay-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Light-regular.fntdata"/><Relationship Id="rId23" Type="http://schemas.openxmlformats.org/officeDocument/2006/relationships/slide" Target="slides/slide17.xml"/><Relationship Id="rId67" Type="http://schemas.openxmlformats.org/officeDocument/2006/relationships/font" Target="fonts/AbrilFatface-regular.fntdata"/><Relationship Id="rId60" Type="http://schemas.openxmlformats.org/officeDocument/2006/relationships/font" Target="fonts/PlayfairDisplay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PlayfairDisplay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14T17:22:29.966">
    <p:pos x="449" y="343"/>
    <p:text>total products 
avg price is 162 euro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3-14T17:22:29.966">
    <p:pos x="449" y="343"/>
    <p:text>total products 
avg price is 162 euro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3-16T16:57:32.696">
    <p:pos x="200" y="733"/>
    <p:text>what reveneu ? sum, mean ?</p:text>
  </p:cm>
  <p:cm authorId="0" idx="4" dt="2023-03-16T16:59:18.751">
    <p:pos x="200" y="833"/>
    <p:text>high products has most revenue doesnt support us</p:text>
  </p:cm>
  <p:cm authorId="0" idx="5" dt="2023-03-16T16:05:02.949">
    <p:pos x="200" y="833"/>
    <p:text>we removed all this kind of slides</p:text>
  </p:cm>
  <p:cm authorId="0" idx="6" dt="2023-03-16T16:06:12.682">
    <p:pos x="200" y="833"/>
    <p:text>i think the category apple really big thats why</p:text>
  </p:cm>
  <p:cm authorId="0" idx="7" dt="2023-03-16T16:59:18.751">
    <p:pos x="200" y="833"/>
    <p:text>we are not interested of the revenue in this categories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3-16T10:31:22.313">
    <p:pos x="0" y="576"/>
    <p:text>discount percentage ? how looks like?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3-16T10:26:49.978">
    <p:pos x="378" y="671"/>
    <p:text>this should be line chart, we have this plot already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ca08a0ee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ca08a0ee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f98a71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f98a71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ef98a71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ef98a71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f98a7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f98a7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ef98a71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ef98a71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f228beff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f228beff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ef98a71b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ef98a71b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b84d238d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b84d238d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ef98a71b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ef98a71b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ca08a0e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ca08a0e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a7e6195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a7e6195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ca08a0ee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ca08a0ee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ef98a71b2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ef98a71b2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b84d238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b84d238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is already discounts and continues to bring in the most revenue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ef98a71b2_2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ef98a71b2_2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ef98a71b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ef98a71b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ca08a0ee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ca08a0ee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ef98a71b2_2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ef98a71b2_2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ef98a71b2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ef98a71b2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ca08a0eeb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ca08a0eeb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b6fe71c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b6fe71c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products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a7e6195f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a7e6195f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b84d238d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b84d238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b84d238d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b84d238d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ef98a71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ef98a71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b84d238d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b84d238d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b84d238d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b84d238d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b84d238d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b84d238d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b84d238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b84d238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b6fe71c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b6fe71c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b6fe71c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b6fe71c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b6fe71c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1b6fe71c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a7e6195f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a7e6195f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b6fe71c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b6fe71c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ef98a71b2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ef98a71b2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1b6fe71c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1b6fe71c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Black</a:t>
            </a:r>
            <a:r>
              <a:rPr lang="de"/>
              <a:t> Friday and Cyber Monday had an impact on the revenue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b84d238d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b84d238d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b84d238d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1b84d238d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b84d238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b84d238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</a:t>
            </a:r>
            <a:r>
              <a:rPr lang="de"/>
              <a:t>display</a:t>
            </a:r>
            <a:r>
              <a:rPr lang="de"/>
              <a:t> these graphs to dictate how much impact a discount can have on the total </a:t>
            </a:r>
            <a:r>
              <a:rPr lang="de"/>
              <a:t>revenue</a:t>
            </a:r>
            <a:r>
              <a:rPr lang="de"/>
              <a:t> when taken out of the </a:t>
            </a:r>
            <a:r>
              <a:rPr lang="de"/>
              <a:t>equation.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1f228beff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1f228beff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b84d238d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b84d238d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f98a71b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f98a71b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b84d238d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b84d238d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cheap products are discounted more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b84d238d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b84d238d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distribution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ef98a71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ef98a71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f98a71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f98a71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b84d238d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b84d238d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14800" y="1540425"/>
            <a:ext cx="4316100" cy="15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14800" y="3152850"/>
            <a:ext cx="43161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49">
          <p15:clr>
            <a:srgbClr val="FA7B17"/>
          </p15:clr>
        </p15:guide>
        <p15:guide id="2" pos="5311">
          <p15:clr>
            <a:srgbClr val="FA7B17"/>
          </p15:clr>
        </p15:guide>
        <p15:guide id="3" orient="horz" pos="340">
          <p15:clr>
            <a:srgbClr val="FA7B17"/>
          </p15:clr>
        </p15:guide>
        <p15:guide id="4" orient="horz" pos="289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713225" y="1757988"/>
            <a:ext cx="7717500" cy="13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713100" y="2937313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subTitle"/>
          </p:nvPr>
        </p:nvSpPr>
        <p:spPr>
          <a:xfrm flipH="1">
            <a:off x="1409725" y="1398275"/>
            <a:ext cx="25596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type="title"/>
          </p:nvPr>
        </p:nvSpPr>
        <p:spPr>
          <a:xfrm flipH="1">
            <a:off x="4076800" y="1277975"/>
            <a:ext cx="49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2" type="subTitle"/>
          </p:nvPr>
        </p:nvSpPr>
        <p:spPr>
          <a:xfrm flipH="1">
            <a:off x="1409725" y="1757975"/>
            <a:ext cx="25596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subTitle"/>
          </p:nvPr>
        </p:nvSpPr>
        <p:spPr>
          <a:xfrm flipH="1">
            <a:off x="1409725" y="2541799"/>
            <a:ext cx="25596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4" type="title"/>
          </p:nvPr>
        </p:nvSpPr>
        <p:spPr>
          <a:xfrm flipH="1">
            <a:off x="4076800" y="2421499"/>
            <a:ext cx="49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 flipH="1">
            <a:off x="1409725" y="2904268"/>
            <a:ext cx="25596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6" type="subTitle"/>
          </p:nvPr>
        </p:nvSpPr>
        <p:spPr>
          <a:xfrm flipH="1">
            <a:off x="1409725" y="3685324"/>
            <a:ext cx="25596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 flipH="1">
            <a:off x="4076800" y="3565024"/>
            <a:ext cx="498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8" type="subTitle"/>
          </p:nvPr>
        </p:nvSpPr>
        <p:spPr>
          <a:xfrm flipH="1">
            <a:off x="1409725" y="4044278"/>
            <a:ext cx="25596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9" type="title"/>
          </p:nvPr>
        </p:nvSpPr>
        <p:spPr>
          <a:xfrm flipH="1">
            <a:off x="713225" y="548640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714068" y="2098200"/>
            <a:ext cx="19944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2956593" y="1690950"/>
            <a:ext cx="2444100" cy="17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910929" y="3544961"/>
            <a:ext cx="15351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2" type="subTitle"/>
          </p:nvPr>
        </p:nvSpPr>
        <p:spPr>
          <a:xfrm>
            <a:off x="855725" y="3912311"/>
            <a:ext cx="1645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3" type="subTitle"/>
          </p:nvPr>
        </p:nvSpPr>
        <p:spPr>
          <a:xfrm>
            <a:off x="2841304" y="3544961"/>
            <a:ext cx="15351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4" type="subTitle"/>
          </p:nvPr>
        </p:nvSpPr>
        <p:spPr>
          <a:xfrm>
            <a:off x="2786101" y="3912311"/>
            <a:ext cx="1645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5" type="subTitle"/>
          </p:nvPr>
        </p:nvSpPr>
        <p:spPr>
          <a:xfrm>
            <a:off x="4771682" y="3544961"/>
            <a:ext cx="15351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6" type="subTitle"/>
          </p:nvPr>
        </p:nvSpPr>
        <p:spPr>
          <a:xfrm>
            <a:off x="4716482" y="3912311"/>
            <a:ext cx="1645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7" type="subTitle"/>
          </p:nvPr>
        </p:nvSpPr>
        <p:spPr>
          <a:xfrm>
            <a:off x="6702050" y="3544961"/>
            <a:ext cx="15351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8" type="subTitle"/>
          </p:nvPr>
        </p:nvSpPr>
        <p:spPr>
          <a:xfrm>
            <a:off x="6646849" y="3912311"/>
            <a:ext cx="1645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188" y="185815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1231925" y="3622537"/>
            <a:ext cx="1535100" cy="2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1080575" y="3913678"/>
            <a:ext cx="18378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3" type="subTitle"/>
          </p:nvPr>
        </p:nvSpPr>
        <p:spPr>
          <a:xfrm>
            <a:off x="3807051" y="3622537"/>
            <a:ext cx="1535100" cy="2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4" type="subTitle"/>
          </p:nvPr>
        </p:nvSpPr>
        <p:spPr>
          <a:xfrm>
            <a:off x="3655701" y="3913678"/>
            <a:ext cx="18378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5" type="subTitle"/>
          </p:nvPr>
        </p:nvSpPr>
        <p:spPr>
          <a:xfrm>
            <a:off x="6376925" y="3622537"/>
            <a:ext cx="1535100" cy="2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6" type="subTitle"/>
          </p:nvPr>
        </p:nvSpPr>
        <p:spPr>
          <a:xfrm>
            <a:off x="6223925" y="3913678"/>
            <a:ext cx="18411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2804475" y="3176404"/>
            <a:ext cx="35160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952625" y="2047098"/>
            <a:ext cx="5219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514250" y="1532455"/>
            <a:ext cx="273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231875" y="2448325"/>
            <a:ext cx="30171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1231775" y="2237944"/>
            <a:ext cx="15351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subTitle"/>
          </p:nvPr>
        </p:nvSpPr>
        <p:spPr>
          <a:xfrm>
            <a:off x="988925" y="2550802"/>
            <a:ext cx="202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3" type="subTitle"/>
          </p:nvPr>
        </p:nvSpPr>
        <p:spPr>
          <a:xfrm>
            <a:off x="3804323" y="2237944"/>
            <a:ext cx="15351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4" type="subTitle"/>
          </p:nvPr>
        </p:nvSpPr>
        <p:spPr>
          <a:xfrm>
            <a:off x="3561473" y="2550802"/>
            <a:ext cx="2020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5" type="subTitle"/>
          </p:nvPr>
        </p:nvSpPr>
        <p:spPr>
          <a:xfrm>
            <a:off x="6382260" y="2237944"/>
            <a:ext cx="15351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6" type="subTitle"/>
          </p:nvPr>
        </p:nvSpPr>
        <p:spPr>
          <a:xfrm>
            <a:off x="6137610" y="2550802"/>
            <a:ext cx="20244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1231775" y="3990544"/>
            <a:ext cx="1535100" cy="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988925" y="4306651"/>
            <a:ext cx="20208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3804323" y="3990544"/>
            <a:ext cx="1535100" cy="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3" type="subTitle"/>
          </p:nvPr>
        </p:nvSpPr>
        <p:spPr>
          <a:xfrm>
            <a:off x="3561473" y="4306651"/>
            <a:ext cx="20208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4" type="subTitle"/>
          </p:nvPr>
        </p:nvSpPr>
        <p:spPr>
          <a:xfrm>
            <a:off x="6382260" y="3990544"/>
            <a:ext cx="1535100" cy="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5" type="subTitle"/>
          </p:nvPr>
        </p:nvSpPr>
        <p:spPr>
          <a:xfrm>
            <a:off x="6137610" y="4306651"/>
            <a:ext cx="20244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713375" y="1272950"/>
            <a:ext cx="7717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2" type="subTitle"/>
          </p:nvPr>
        </p:nvSpPr>
        <p:spPr>
          <a:xfrm>
            <a:off x="1875675" y="1867625"/>
            <a:ext cx="1535100" cy="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3" type="subTitle"/>
          </p:nvPr>
        </p:nvSpPr>
        <p:spPr>
          <a:xfrm>
            <a:off x="714375" y="2168300"/>
            <a:ext cx="36165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4" type="subTitle"/>
          </p:nvPr>
        </p:nvSpPr>
        <p:spPr>
          <a:xfrm>
            <a:off x="5792988" y="1867625"/>
            <a:ext cx="1535100" cy="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5" type="subTitle"/>
          </p:nvPr>
        </p:nvSpPr>
        <p:spPr>
          <a:xfrm>
            <a:off x="4609786" y="2168300"/>
            <a:ext cx="36198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ril Fatface"/>
              <a:buNone/>
              <a:defRPr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24550" y="2398500"/>
            <a:ext cx="43062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124550" y="3041950"/>
            <a:ext cx="4125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 flipH="1">
            <a:off x="4124550" y="1797225"/>
            <a:ext cx="77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ctrTitle"/>
          </p:nvPr>
        </p:nvSpPr>
        <p:spPr>
          <a:xfrm>
            <a:off x="708400" y="765000"/>
            <a:ext cx="24717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708400" y="1630750"/>
            <a:ext cx="31599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/>
        </p:nvSpPr>
        <p:spPr>
          <a:xfrm>
            <a:off x="713225" y="3512650"/>
            <a:ext cx="4509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de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de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de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de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de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de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1"/>
          <p:cNvSpPr txBox="1"/>
          <p:nvPr>
            <p:ph idx="2" type="subTitle"/>
          </p:nvPr>
        </p:nvSpPr>
        <p:spPr>
          <a:xfrm>
            <a:off x="713225" y="4126300"/>
            <a:ext cx="3963600" cy="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ullets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713225" y="545225"/>
            <a:ext cx="40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704850" y="1531999"/>
            <a:ext cx="4533900" cy="28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9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4571988" y="1229834"/>
            <a:ext cx="4160400" cy="1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hasCustomPrompt="1" idx="2" type="title"/>
          </p:nvPr>
        </p:nvSpPr>
        <p:spPr>
          <a:xfrm>
            <a:off x="4572003" y="649596"/>
            <a:ext cx="29664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1" name="Google Shape;111;p23"/>
          <p:cNvSpPr txBox="1"/>
          <p:nvPr>
            <p:ph hasCustomPrompt="1" idx="3" type="title"/>
          </p:nvPr>
        </p:nvSpPr>
        <p:spPr>
          <a:xfrm>
            <a:off x="4572020" y="2145021"/>
            <a:ext cx="32592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4571988" y="2717006"/>
            <a:ext cx="4160400" cy="1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hasCustomPrompt="1" idx="4" type="title"/>
          </p:nvPr>
        </p:nvSpPr>
        <p:spPr>
          <a:xfrm>
            <a:off x="4572020" y="3638071"/>
            <a:ext cx="32592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5" type="subTitle"/>
          </p:nvPr>
        </p:nvSpPr>
        <p:spPr>
          <a:xfrm>
            <a:off x="4571988" y="4212431"/>
            <a:ext cx="4162500" cy="1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2">
  <p:cSld name="CUSTOM_10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869425" y="1426697"/>
            <a:ext cx="15465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1520525" y="1870550"/>
            <a:ext cx="224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5731288" y="1426697"/>
            <a:ext cx="15465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4" type="subTitle"/>
          </p:nvPr>
        </p:nvSpPr>
        <p:spPr>
          <a:xfrm>
            <a:off x="5381196" y="1870550"/>
            <a:ext cx="22467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5" type="subTitle"/>
          </p:nvPr>
        </p:nvSpPr>
        <p:spPr>
          <a:xfrm>
            <a:off x="1869425" y="3207872"/>
            <a:ext cx="15465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6" type="subTitle"/>
          </p:nvPr>
        </p:nvSpPr>
        <p:spPr>
          <a:xfrm>
            <a:off x="1519325" y="3648397"/>
            <a:ext cx="22467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7" type="subTitle"/>
          </p:nvPr>
        </p:nvSpPr>
        <p:spPr>
          <a:xfrm>
            <a:off x="5731288" y="3207872"/>
            <a:ext cx="1546500" cy="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8" type="subTitle"/>
          </p:nvPr>
        </p:nvSpPr>
        <p:spPr>
          <a:xfrm>
            <a:off x="5381188" y="3648397"/>
            <a:ext cx="22467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○"/>
              <a:defRPr sz="12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  <a:defRPr sz="12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lab SemiBold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675325" y="3097950"/>
            <a:ext cx="2212800" cy="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151675" y="3358786"/>
            <a:ext cx="29820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10575" y="3358786"/>
            <a:ext cx="29820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5396675" y="3097950"/>
            <a:ext cx="22098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5452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800675" y="1509891"/>
            <a:ext cx="29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800675" y="2422550"/>
            <a:ext cx="31107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2144400"/>
            <a:ext cx="6367800" cy="8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843813" y="1307650"/>
            <a:ext cx="3597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572000" y="3876600"/>
            <a:ext cx="38589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713163" y="548640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785325" y="3142075"/>
            <a:ext cx="6186900" cy="2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E9E9E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4.xml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5.xml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Relationship Id="rId4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4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311700" y="949800"/>
            <a:ext cx="85206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900">
                <a:solidFill>
                  <a:schemeClr val="lt1"/>
                </a:solidFill>
              </a:rPr>
              <a:t>Eniac Discounts???</a:t>
            </a:r>
            <a:endParaRPr b="1" sz="4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691450" y="168125"/>
            <a:ext cx="774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Very small </a:t>
            </a:r>
            <a:r>
              <a:rPr lang="de"/>
              <a:t>revenue: mid February till mid April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Very high: Black Friday - Cyber Monday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74" y="1138875"/>
            <a:ext cx="7833400" cy="394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/>
          <p:nvPr/>
        </p:nvSpPr>
        <p:spPr>
          <a:xfrm>
            <a:off x="1914925" y="3990750"/>
            <a:ext cx="964500" cy="80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2" name="Google Shape;202;p35"/>
          <p:cNvSpPr/>
          <p:nvPr/>
        </p:nvSpPr>
        <p:spPr>
          <a:xfrm>
            <a:off x="5147225" y="3990750"/>
            <a:ext cx="648000" cy="800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71400" y="25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All products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Products 400€-800€ have higher discounts during Black Friday or October, than in March </a:t>
            </a:r>
            <a:endParaRPr sz="2600"/>
          </a:p>
        </p:txBody>
      </p:sp>
      <p:sp>
        <p:nvSpPr>
          <p:cNvPr id="208" name="Google Shape;208;p36"/>
          <p:cNvSpPr txBox="1"/>
          <p:nvPr/>
        </p:nvSpPr>
        <p:spPr>
          <a:xfrm>
            <a:off x="5924200" y="4554125"/>
            <a:ext cx="3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Black Friday - Cyber Monday</a:t>
            </a:r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118700" y="45343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23rd February - 16th April 2017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almost no sells</a:t>
            </a:r>
            <a:r>
              <a:rPr lang="de"/>
              <a:t> 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243077"/>
            <a:ext cx="3024225" cy="23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225" y="2203606"/>
            <a:ext cx="3000000" cy="235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227" y="2223338"/>
            <a:ext cx="2949698" cy="2311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6"/>
          <p:cNvCxnSpPr/>
          <p:nvPr/>
        </p:nvCxnSpPr>
        <p:spPr>
          <a:xfrm>
            <a:off x="302425" y="3629025"/>
            <a:ext cx="8629800" cy="0"/>
          </a:xfrm>
          <a:prstGeom prst="straightConnector1">
            <a:avLst/>
          </a:prstGeom>
          <a:noFill/>
          <a:ln cap="flat" cmpd="sng" w="28575">
            <a:solidFill>
              <a:srgbClr val="A3151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6"/>
          <p:cNvSpPr txBox="1"/>
          <p:nvPr/>
        </p:nvSpPr>
        <p:spPr>
          <a:xfrm>
            <a:off x="3131700" y="455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October - ‘normal’ month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225" y="564649"/>
            <a:ext cx="9144001" cy="4636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>
            <p:ph type="title"/>
          </p:nvPr>
        </p:nvSpPr>
        <p:spPr>
          <a:xfrm>
            <a:off x="378500" y="10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products : almost no sells </a:t>
            </a:r>
            <a:r>
              <a:rPr lang="de"/>
              <a:t>mid February till mid April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1646675" y="4002400"/>
            <a:ext cx="964500" cy="80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6461900" y="673300"/>
            <a:ext cx="964500" cy="4129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/>
          <p:nvPr/>
        </p:nvSpPr>
        <p:spPr>
          <a:xfrm>
            <a:off x="5147225" y="3990750"/>
            <a:ext cx="648000" cy="800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0" y="760666"/>
            <a:ext cx="9144000" cy="467871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20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products: % of discount</a:t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1757375" y="3207525"/>
            <a:ext cx="964500" cy="16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"/>
          <p:cNvSpPr/>
          <p:nvPr/>
        </p:nvSpPr>
        <p:spPr>
          <a:xfrm>
            <a:off x="6529400" y="1357325"/>
            <a:ext cx="1046700" cy="3485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550" y="2206675"/>
            <a:ext cx="3078400" cy="246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100" y="2187374"/>
            <a:ext cx="3078400" cy="241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272900" y="7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Apple products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</a:t>
            </a:r>
            <a:r>
              <a:rPr lang="de"/>
              <a:t>iscounts are needed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33200"/>
            <a:ext cx="3116676" cy="238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9"/>
          <p:cNvCxnSpPr/>
          <p:nvPr/>
        </p:nvCxnSpPr>
        <p:spPr>
          <a:xfrm>
            <a:off x="285750" y="3924775"/>
            <a:ext cx="8908200" cy="0"/>
          </a:xfrm>
          <a:prstGeom prst="straightConnector1">
            <a:avLst/>
          </a:prstGeom>
          <a:noFill/>
          <a:ln cap="flat" cmpd="sng" w="38100">
            <a:solidFill>
              <a:srgbClr val="A3151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9"/>
          <p:cNvSpPr txBox="1"/>
          <p:nvPr/>
        </p:nvSpPr>
        <p:spPr>
          <a:xfrm>
            <a:off x="118700" y="45343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23rd February - 16th April 2017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almost no sells</a:t>
            </a:r>
            <a:r>
              <a:rPr lang="de"/>
              <a:t> </a:t>
            </a: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3131700" y="455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October - ‘normal’ month</a:t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5924200" y="4554125"/>
            <a:ext cx="34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Black Friday - Cyber Monday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13250" y="24267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Revenue excluding Discounts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2300"/>
            <a:ext cx="9144003" cy="199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6525"/>
            <a:ext cx="9144003" cy="20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92975" y="212175"/>
            <a:ext cx="85206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Discounts are recommended</a:t>
            </a:r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513" y="2254800"/>
            <a:ext cx="2293524" cy="22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283475" y="1159550"/>
            <a:ext cx="85206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The majority of Eniac's revenue comes from 5-20% discounted products.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Receiving high revenue during popular sales such as Black Friday, Cyber Mondays and the Festive seasons.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The lower price ranges have higher discounts.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Appendix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283475" y="1159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We recommend discounts.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Higher discounts are  from the cheaper price ranges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receiving high revenue during popular sales such as Black Friday, Cyber Mondays and the Festive season.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Higher discounts are recommended for cheap products and lower discounts are recommended for higher priced products.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Most of the Eniac’s revenue is from 5-20% discounted products.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025" y="125725"/>
            <a:ext cx="2213925" cy="15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673100" y="247150"/>
            <a:ext cx="74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/>
              <a:t>This can be removed! </a:t>
            </a:r>
            <a:r>
              <a:rPr b="1" lang="de" sz="1800"/>
              <a:t>23.02.2017 - 16.04.2017</a:t>
            </a:r>
            <a:endParaRPr b="1" sz="1800"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600" y="2066150"/>
            <a:ext cx="4270001" cy="307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4"/>
          <p:cNvCxnSpPr/>
          <p:nvPr/>
        </p:nvCxnSpPr>
        <p:spPr>
          <a:xfrm flipH="1">
            <a:off x="4750550" y="1435900"/>
            <a:ext cx="1185900" cy="29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4"/>
          <p:cNvCxnSpPr/>
          <p:nvPr/>
        </p:nvCxnSpPr>
        <p:spPr>
          <a:xfrm>
            <a:off x="6115050" y="1435900"/>
            <a:ext cx="2164800" cy="12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61250"/>
            <a:ext cx="2740826" cy="30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11016" l="0" r="0" t="0"/>
          <a:stretch/>
        </p:blipFill>
        <p:spPr>
          <a:xfrm>
            <a:off x="0" y="-1490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>
            <p:ph type="title"/>
          </p:nvPr>
        </p:nvSpPr>
        <p:spPr>
          <a:xfrm>
            <a:off x="713250" y="2521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93 % of the sold products are discounted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7379475" y="4720925"/>
            <a:ext cx="1663200" cy="3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</a:rPr>
              <a:t>Source: unsplash.com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Key Findings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819075" y="119010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Discounts are </a:t>
            </a:r>
            <a:r>
              <a:rPr lang="de"/>
              <a:t>brand</a:t>
            </a:r>
            <a:r>
              <a:rPr lang="de"/>
              <a:t> dependant.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When to apply discounts? seasonal discounts are preferred? such as Black Fri, Xmas, Cyber Mon?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/>
              <a:t>The majority of Eniac's revenue comes from 5-20% discounted products.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318100" y="354683"/>
            <a:ext cx="7717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Product categories sold by revenue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00" y="1164175"/>
            <a:ext cx="8522499" cy="3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550" y="152400"/>
            <a:ext cx="446886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/>
        </p:nvSpPr>
        <p:spPr>
          <a:xfrm>
            <a:off x="180375" y="1327625"/>
            <a:ext cx="4114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only Apple products, </a:t>
            </a:r>
            <a:r>
              <a:rPr lang="de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didin’t apply outliers, </a:t>
            </a:r>
            <a:r>
              <a:rPr lang="de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grouped by type of discounts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47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FF00"/>
                </a:highlight>
              </a:rPr>
              <a:t>Apple discounts are small </a:t>
            </a:r>
            <a:endParaRPr>
              <a:highlight>
                <a:srgbClr val="FF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discount percentage vs revenue</a:t>
            </a:r>
            <a:endParaRPr/>
          </a:p>
        </p:txBody>
      </p:sp>
      <p:sp>
        <p:nvSpPr>
          <p:cNvPr id="304" name="Google Shape;304;p48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925"/>
            <a:ext cx="9144001" cy="37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24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Pattern of discount and revenue contributed.</a:t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5296"/>
            <a:ext cx="9144003" cy="422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General trend of </a:t>
            </a:r>
            <a:r>
              <a:rPr lang="de"/>
              <a:t>revenue</a:t>
            </a:r>
            <a:r>
              <a:rPr lang="de"/>
              <a:t> for the year 2017,2018</a:t>
            </a:r>
            <a:endParaRPr/>
          </a:p>
        </p:txBody>
      </p:sp>
      <p:sp>
        <p:nvSpPr>
          <p:cNvPr id="318" name="Google Shape;318;p50"/>
          <p:cNvSpPr txBox="1"/>
          <p:nvPr>
            <p:ph idx="1" type="body"/>
          </p:nvPr>
        </p:nvSpPr>
        <p:spPr>
          <a:xfrm>
            <a:off x="311700" y="978375"/>
            <a:ext cx="8520600" cy="4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25" y="1065400"/>
            <a:ext cx="7002425" cy="38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Discount percentage </a:t>
            </a:r>
            <a:r>
              <a:rPr lang="de"/>
              <a:t>*mean vs Revenue *sum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225"/>
            <a:ext cx="8839199" cy="37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Apple’s Revenue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50" y="1152475"/>
            <a:ext cx="60042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311700" y="20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Total reveneu, 10 biggest product categories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4625"/>
            <a:ext cx="8520598" cy="44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Discount vs. </a:t>
            </a:r>
            <a:r>
              <a:rPr lang="de"/>
              <a:t>Revenue</a:t>
            </a:r>
            <a:endParaRPr/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25" y="1338450"/>
            <a:ext cx="3086425" cy="30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4"/>
          <p:cNvSpPr txBox="1"/>
          <p:nvPr>
            <p:ph type="title"/>
          </p:nvPr>
        </p:nvSpPr>
        <p:spPr>
          <a:xfrm>
            <a:off x="5476000" y="2197350"/>
            <a:ext cx="28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 relationship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21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>
            <p:ph type="title"/>
          </p:nvPr>
        </p:nvSpPr>
        <p:spPr>
          <a:xfrm>
            <a:off x="387350" y="25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97% of the </a:t>
            </a:r>
            <a:r>
              <a:rPr lang="de"/>
              <a:t>revenue</a:t>
            </a:r>
            <a:r>
              <a:rPr lang="de"/>
              <a:t> from discounted products</a:t>
            </a:r>
            <a:endParaRPr/>
          </a:p>
        </p:txBody>
      </p:sp>
      <p:sp>
        <p:nvSpPr>
          <p:cNvPr id="146" name="Google Shape;146;p28"/>
          <p:cNvSpPr txBox="1"/>
          <p:nvPr>
            <p:ph type="title"/>
          </p:nvPr>
        </p:nvSpPr>
        <p:spPr>
          <a:xfrm>
            <a:off x="7379475" y="4720925"/>
            <a:ext cx="1663200" cy="3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</a:rPr>
              <a:t>Source: unsplash.com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44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Black Friday and Cyber Monday</a:t>
            </a:r>
            <a:endParaRPr b="1"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0" y="1901625"/>
            <a:ext cx="4271350" cy="30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1901625"/>
            <a:ext cx="4334300" cy="31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5"/>
          <p:cNvSpPr/>
          <p:nvPr/>
        </p:nvSpPr>
        <p:spPr>
          <a:xfrm>
            <a:off x="2293150" y="2021675"/>
            <a:ext cx="164400" cy="1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8632025" y="2021675"/>
            <a:ext cx="164400" cy="1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2100375" y="207882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Apple</a:t>
            </a:r>
            <a:endParaRPr sz="1200"/>
          </a:p>
        </p:txBody>
      </p:sp>
      <p:sp>
        <p:nvSpPr>
          <p:cNvPr id="357" name="Google Shape;357;p55"/>
          <p:cNvSpPr txBox="1"/>
          <p:nvPr/>
        </p:nvSpPr>
        <p:spPr>
          <a:xfrm>
            <a:off x="471500" y="1321600"/>
            <a:ext cx="5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% of discount LESS </a:t>
            </a:r>
            <a:r>
              <a:rPr lang="de"/>
              <a:t>important</a:t>
            </a:r>
            <a:r>
              <a:rPr lang="de"/>
              <a:t> than amount of saved money</a:t>
            </a:r>
            <a:endParaRPr/>
          </a:p>
        </p:txBody>
      </p:sp>
      <p:sp>
        <p:nvSpPr>
          <p:cNvPr id="358" name="Google Shape;358;p55"/>
          <p:cNvSpPr txBox="1"/>
          <p:nvPr/>
        </p:nvSpPr>
        <p:spPr>
          <a:xfrm>
            <a:off x="8353525" y="213612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Apple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General trend:</a:t>
            </a:r>
            <a:endParaRPr b="1"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" y="1476213"/>
            <a:ext cx="432388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229" y="1429138"/>
            <a:ext cx="4482222" cy="351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/>
          <p:nvPr/>
        </p:nvSpPr>
        <p:spPr>
          <a:xfrm>
            <a:off x="1657350" y="1707375"/>
            <a:ext cx="164400" cy="1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464575" y="176452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Apple</a:t>
            </a:r>
            <a:endParaRPr sz="1200"/>
          </a:p>
        </p:txBody>
      </p:sp>
      <p:sp>
        <p:nvSpPr>
          <p:cNvPr id="368" name="Google Shape;368;p56"/>
          <p:cNvSpPr/>
          <p:nvPr/>
        </p:nvSpPr>
        <p:spPr>
          <a:xfrm>
            <a:off x="8624900" y="1671650"/>
            <a:ext cx="164400" cy="17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8432125" y="1728800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Apple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19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 the products: % discount</a:t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921447"/>
            <a:ext cx="8161950" cy="417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most revenues are by discounted products.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5676"/>
            <a:ext cx="8197998" cy="3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Cheap products has relevant revenue</a:t>
            </a:r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5575"/>
            <a:ext cx="7996501" cy="3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11700" y="445025"/>
            <a:ext cx="85206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120"/>
              <a:t>Apple high products always has the most revenue, </a:t>
            </a:r>
            <a:endParaRPr sz="21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12" y="873700"/>
            <a:ext cx="8567377" cy="39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/>
        </p:nvSpPr>
        <p:spPr>
          <a:xfrm>
            <a:off x="832450" y="1152475"/>
            <a:ext cx="3000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20">
                <a:solidFill>
                  <a:schemeClr val="dk1"/>
                </a:solidFill>
              </a:rPr>
              <a:t>discounts are the big part of it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has the biggest revenue, mostly discounted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00" y="1109200"/>
            <a:ext cx="83791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20 biggest discounts are by cheap products.</a:t>
            </a: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25" y="1050950"/>
            <a:ext cx="8341650" cy="38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has most revenue but not biggest discounts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25" y="1745525"/>
            <a:ext cx="4359486" cy="21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00" y="2620475"/>
            <a:ext cx="4345701" cy="215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 txBox="1"/>
          <p:nvPr>
            <p:ph type="title"/>
          </p:nvPr>
        </p:nvSpPr>
        <p:spPr>
          <a:xfrm>
            <a:off x="1282825" y="2062275"/>
            <a:ext cx="27678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20"/>
              <a:t>most 10 biggest</a:t>
            </a:r>
            <a:endParaRPr sz="1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20"/>
              <a:t>revenue</a:t>
            </a:r>
            <a:endParaRPr sz="1820"/>
          </a:p>
        </p:txBody>
      </p:sp>
      <p:sp>
        <p:nvSpPr>
          <p:cNvPr id="417" name="Google Shape;417;p63"/>
          <p:cNvSpPr txBox="1"/>
          <p:nvPr>
            <p:ph type="title"/>
          </p:nvPr>
        </p:nvSpPr>
        <p:spPr>
          <a:xfrm>
            <a:off x="6445725" y="1187325"/>
            <a:ext cx="27678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20"/>
              <a:t>most 10 biggest discounts</a:t>
            </a:r>
            <a:endParaRPr sz="182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From January to November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Apple still don’t have biggest discounts</a:t>
            </a:r>
            <a:endParaRPr/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" y="1813012"/>
            <a:ext cx="4415775" cy="2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975" y="1819033"/>
            <a:ext cx="4415775" cy="218035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1886600" y="4083575"/>
            <a:ext cx="12393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January</a:t>
            </a:r>
            <a:endParaRPr/>
          </a:p>
        </p:txBody>
      </p:sp>
      <p:sp>
        <p:nvSpPr>
          <p:cNvPr id="426" name="Google Shape;426;p64"/>
          <p:cNvSpPr txBox="1"/>
          <p:nvPr>
            <p:ph idx="1" type="body"/>
          </p:nvPr>
        </p:nvSpPr>
        <p:spPr>
          <a:xfrm>
            <a:off x="6326300" y="4083575"/>
            <a:ext cx="12393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November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Discounts in average: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8875" l="0" r="0" t="0"/>
          <a:stretch/>
        </p:blipFill>
        <p:spPr>
          <a:xfrm>
            <a:off x="2906875" y="1312250"/>
            <a:ext cx="3714750" cy="27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>
            <p:ph type="title"/>
          </p:nvPr>
        </p:nvSpPr>
        <p:spPr>
          <a:xfrm>
            <a:off x="7379475" y="4720925"/>
            <a:ext cx="1663200" cy="3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highlight>
                  <a:schemeClr val="lt1"/>
                </a:highlight>
              </a:rPr>
              <a:t>Source: unsplash.com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33% of the </a:t>
            </a:r>
            <a:r>
              <a:rPr lang="de"/>
              <a:t>revenue</a:t>
            </a:r>
            <a:r>
              <a:rPr lang="de"/>
              <a:t> are coming from Apple products</a:t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125" y="1608000"/>
            <a:ext cx="4584974" cy="22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5"/>
          <p:cNvSpPr txBox="1"/>
          <p:nvPr>
            <p:ph type="title"/>
          </p:nvPr>
        </p:nvSpPr>
        <p:spPr>
          <a:xfrm>
            <a:off x="4733300" y="1768550"/>
            <a:ext cx="27678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20"/>
              <a:t>most 10 biggest </a:t>
            </a:r>
            <a:endParaRPr sz="1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20"/>
              <a:t>revenue</a:t>
            </a:r>
            <a:endParaRPr sz="182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Correlation between Revenue and Discounts</a:t>
            </a:r>
            <a:endParaRPr/>
          </a:p>
        </p:txBody>
      </p:sp>
      <p:sp>
        <p:nvSpPr>
          <p:cNvPr id="439" name="Google Shape;439;p66"/>
          <p:cNvSpPr txBox="1"/>
          <p:nvPr>
            <p:ph idx="1" type="body"/>
          </p:nvPr>
        </p:nvSpPr>
        <p:spPr>
          <a:xfrm>
            <a:off x="311700" y="1081925"/>
            <a:ext cx="8520600" cy="3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9450"/>
            <a:ext cx="8137451" cy="37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>
            <p:ph type="title"/>
          </p:nvPr>
        </p:nvSpPr>
        <p:spPr>
          <a:xfrm>
            <a:off x="311700" y="445025"/>
            <a:ext cx="85206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66"/>
              <a:t>Black friday good for the </a:t>
            </a:r>
            <a:r>
              <a:rPr lang="de" sz="2466"/>
              <a:t>revenue but </a:t>
            </a:r>
            <a:endParaRPr sz="24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66"/>
              <a:t>Discounts are distributing over the year</a:t>
            </a:r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975" y="1301525"/>
            <a:ext cx="4852050" cy="31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7"/>
          <p:cNvSpPr txBox="1"/>
          <p:nvPr/>
        </p:nvSpPr>
        <p:spPr>
          <a:xfrm>
            <a:off x="1979500" y="4312200"/>
            <a:ext cx="62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type="title"/>
          </p:nvPr>
        </p:nvSpPr>
        <p:spPr>
          <a:xfrm>
            <a:off x="311700" y="445025"/>
            <a:ext cx="85206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66"/>
              <a:t>Black friday good for the revenue but </a:t>
            </a:r>
            <a:endParaRPr sz="24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66"/>
              <a:t>Discounts are distributing over the year</a:t>
            </a:r>
            <a:endParaRPr/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213"/>
            <a:ext cx="3801404" cy="2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976" y="1454225"/>
            <a:ext cx="3542600" cy="28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425" y="704927"/>
            <a:ext cx="4431500" cy="4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9"/>
          <p:cNvSpPr txBox="1"/>
          <p:nvPr>
            <p:ph type="title"/>
          </p:nvPr>
        </p:nvSpPr>
        <p:spPr>
          <a:xfrm>
            <a:off x="311700" y="445025"/>
            <a:ext cx="40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Small discounts responsible for most of the revenue.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Revenue </a:t>
            </a:r>
            <a:r>
              <a:rPr lang="de"/>
              <a:t>excluding Discounts</a:t>
            </a: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4143"/>
            <a:ext cx="9144003" cy="204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8944602" cy="215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1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3299"/>
            <a:ext cx="8991575" cy="201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550" y="872000"/>
            <a:ext cx="9082675" cy="20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2" y="533300"/>
            <a:ext cx="4527000" cy="4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40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Categories made total Revenue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8750"/>
            <a:ext cx="9144000" cy="38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713225" y="54522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/>
              <a:t>Discounts are larger </a:t>
            </a:r>
            <a:r>
              <a:rPr lang="de" sz="2220"/>
              <a:t>by cheaper products (&lt;400 </a:t>
            </a:r>
            <a:r>
              <a:rPr lang="de" sz="2220"/>
              <a:t>€</a:t>
            </a:r>
            <a:r>
              <a:rPr lang="de" sz="2220"/>
              <a:t>)</a:t>
            </a:r>
            <a:endParaRPr sz="2220"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4">
            <a:alphaModFix/>
          </a:blip>
          <a:srcRect b="29" l="0" r="0" t="39"/>
          <a:stretch/>
        </p:blipFill>
        <p:spPr>
          <a:xfrm>
            <a:off x="1608600" y="1048300"/>
            <a:ext cx="501230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type="title"/>
          </p:nvPr>
        </p:nvSpPr>
        <p:spPr>
          <a:xfrm>
            <a:off x="419725" y="1077325"/>
            <a:ext cx="1248900" cy="603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20">
                <a:highlight>
                  <a:schemeClr val="lt1"/>
                </a:highlight>
              </a:rPr>
              <a:t>Number of orders</a:t>
            </a:r>
            <a:endParaRPr sz="100">
              <a:highlight>
                <a:schemeClr val="lt1"/>
              </a:highlight>
            </a:endParaRPr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372000" y="4261675"/>
            <a:ext cx="1248900" cy="414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20">
                <a:highlight>
                  <a:schemeClr val="lt1"/>
                </a:highlight>
              </a:rPr>
              <a:t>Discounts in%</a:t>
            </a:r>
            <a:endParaRPr sz="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4">
            <a:alphaModFix/>
          </a:blip>
          <a:srcRect b="14908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713225" y="545225"/>
            <a:ext cx="4238400" cy="279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88% of the orders are with cheap products (&lt;400 </a:t>
            </a:r>
            <a:r>
              <a:rPr lang="de">
                <a:solidFill>
                  <a:schemeClr val="lt1"/>
                </a:solidFill>
              </a:rPr>
              <a:t>€</a:t>
            </a:r>
            <a:r>
              <a:rPr lang="de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7379475" y="4720925"/>
            <a:ext cx="1663200" cy="36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</a:rPr>
              <a:t>Source: unsplash.com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20"/>
              <a:t>The most </a:t>
            </a:r>
            <a:r>
              <a:rPr lang="de" sz="2220"/>
              <a:t>revenue</a:t>
            </a:r>
            <a:r>
              <a:rPr lang="de" sz="2220"/>
              <a:t> comes from cheap products </a:t>
            </a:r>
            <a:endParaRPr/>
          </a:p>
        </p:txBody>
      </p:sp>
      <p:sp>
        <p:nvSpPr>
          <p:cNvPr id="174" name="Google Shape;174;p32"/>
          <p:cNvSpPr txBox="1"/>
          <p:nvPr>
            <p:ph type="title"/>
          </p:nvPr>
        </p:nvSpPr>
        <p:spPr>
          <a:xfrm>
            <a:off x="5904425" y="4303850"/>
            <a:ext cx="1248900" cy="414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20">
                <a:highlight>
                  <a:schemeClr val="lt1"/>
                </a:highlight>
              </a:rPr>
              <a:t>Price category</a:t>
            </a:r>
            <a:endParaRPr sz="100">
              <a:highlight>
                <a:schemeClr val="lt1"/>
              </a:highlight>
            </a:endParaRPr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00" y="1330025"/>
            <a:ext cx="3553277" cy="35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>
            <p:ph type="title"/>
          </p:nvPr>
        </p:nvSpPr>
        <p:spPr>
          <a:xfrm>
            <a:off x="1422225" y="1080800"/>
            <a:ext cx="18369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20">
                <a:highlight>
                  <a:schemeClr val="lt1"/>
                </a:highlight>
              </a:rPr>
              <a:t>Total paid price €  </a:t>
            </a:r>
            <a:endParaRPr sz="100">
              <a:highlight>
                <a:schemeClr val="lt1"/>
              </a:highlight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425600" y="1330025"/>
            <a:ext cx="5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Montserrat"/>
                <a:ea typeface="Montserrat"/>
                <a:cs typeface="Montserrat"/>
                <a:sym typeface="Montserrat"/>
              </a:rPr>
              <a:t>le6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713250" y="53577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Higher discounts by cheap products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75" y="1250675"/>
            <a:ext cx="8755276" cy="38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/>
        </p:nvSpPr>
        <p:spPr>
          <a:xfrm>
            <a:off x="413825" y="1517975"/>
            <a:ext cx="1759500" cy="223200"/>
          </a:xfrm>
          <a:prstGeom prst="rect">
            <a:avLst/>
          </a:prstGeom>
          <a:noFill/>
          <a:ln cap="flat" cmpd="sng" w="2857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2227575" y="1565350"/>
            <a:ext cx="2104800" cy="87900"/>
          </a:xfrm>
          <a:prstGeom prst="rect">
            <a:avLst/>
          </a:prstGeom>
          <a:solidFill>
            <a:srgbClr val="A31515"/>
          </a:solidFill>
          <a:ln cap="flat" cmpd="sng" w="2857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413825" y="4654950"/>
            <a:ext cx="1759500" cy="223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2227575" y="4705825"/>
            <a:ext cx="6354900" cy="87900"/>
          </a:xfrm>
          <a:prstGeom prst="rect">
            <a:avLst/>
          </a:prstGeom>
          <a:solidFill>
            <a:srgbClr val="6AA84F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3"/>
          <p:cNvSpPr txBox="1"/>
          <p:nvPr>
            <p:ph type="title"/>
          </p:nvPr>
        </p:nvSpPr>
        <p:spPr>
          <a:xfrm>
            <a:off x="7844825" y="1430050"/>
            <a:ext cx="1014900" cy="311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20">
                <a:highlight>
                  <a:schemeClr val="lt1"/>
                </a:highlight>
              </a:rPr>
              <a:t>Discounts in%</a:t>
            </a:r>
            <a:endParaRPr sz="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45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Discounts 5%-20% </a:t>
            </a:r>
            <a:r>
              <a:rPr lang="de"/>
              <a:t>responsible</a:t>
            </a:r>
            <a:r>
              <a:rPr lang="de"/>
              <a:t> for majority of Eniac </a:t>
            </a:r>
            <a:r>
              <a:rPr lang="de"/>
              <a:t>revenue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452" y="350025"/>
            <a:ext cx="4161050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hitectur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7C7C7"/>
      </a:accent1>
      <a:accent2>
        <a:srgbClr val="FFFFFF"/>
      </a:accent2>
      <a:accent3>
        <a:srgbClr val="000000"/>
      </a:accent3>
      <a:accent4>
        <a:srgbClr val="FFFFFF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